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2" r:id="rId20"/>
    <p:sldId id="271" r:id="rId21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8B731FB-2B55-485A-AED3-4886006E1D44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2"/>
            <p14:sldId id="271"/>
          </p14:sldIdLst>
        </p14:section>
        <p14:section name="Abschnitt ohne Titel" id="{90567734-2A2A-448C-ADC0-5724BA406E1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D3507A5-3BE8-42AD-942F-155BC78013C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Good Morning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Today, Presenting the current progress of my master thesis, which I started almost 2 months ago.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Topic is the characterization of the virome after liver transplantation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→The Taubert Working Group at the MHH were so kind to provide me with liver Sequencing data 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and I am applying VirushunterGatherer to characterize the virome of those samples and maybe find novel viruses.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Then I am plotting and analysing the output using a small R package I created called Virusparies.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outline of the presentation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Follows the classic Paper/ Journal Structure.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Results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Conclusion and Outlook.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Start with Intro.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click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): Why do we need Virus discovery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An obvious Reason is the discovery of disease causing viruses → Especially Pandemic causing once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click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And there is a need for Tools and methods for quick and efficient virus discovery.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Plot of the major pandemic caused by viruses since 1900.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Spanish Flu caused by Influenza A virus h1n1 → 1918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Asian Flu pandemic caused by Influenza A virus H2n2 → 1957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Hong Kong Flu H3N2 → 1968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HIV → 1981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BUT (</a:t>
            </a:r>
            <a:r>
              <a:rPr lang="en-US" sz="1000" b="1" strike="noStrike" spc="-1">
                <a:solidFill>
                  <a:srgbClr val="000000"/>
                </a:solidFill>
                <a:latin typeface="Arial"/>
              </a:rPr>
              <a:t>Click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)  The frequency of pandemics increased drasticly (</a:t>
            </a:r>
            <a:r>
              <a:rPr lang="en-US" sz="1000" b="1" strike="noStrike" spc="-1">
                <a:solidFill>
                  <a:srgbClr val="000000"/>
                </a:solidFill>
                <a:latin typeface="Arial"/>
              </a:rPr>
              <a:t>Quote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enchanced globilazation air travel ncreasing population entering animal habitats.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</a:rPr>
              <a:t>Need for Tools that can help identify potential pandemic causing viruses.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</a:rPr>
              <a:t>History of virus: Do I find an virus I find in humans in other animals.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Start with Intro.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click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): Why do we need Virus discovery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An obvious Reason is the discovery of disease causing viruses → Especially Pandemic causing once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click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18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4"/>
          <p:cNvSpPr/>
          <p:nvPr/>
        </p:nvSpPr>
        <p:spPr>
          <a:xfrm>
            <a:off x="530280" y="4851360"/>
            <a:ext cx="8607600" cy="2858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9" name="Textfeld 7"/>
          <p:cNvSpPr/>
          <p:nvPr/>
        </p:nvSpPr>
        <p:spPr>
          <a:xfrm>
            <a:off x="596880" y="4903920"/>
            <a:ext cx="971640" cy="17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spAutoFit/>
          </a:bodyPr>
          <a:lstStyle/>
          <a:p>
            <a:pPr>
              <a:lnSpc>
                <a:spcPct val="100000"/>
              </a:lnSpc>
            </a:pPr>
            <a:fld id="{6E4BAEB5-A51D-4FA0-8E8F-D6E3014F4574}" type="slidenum">
              <a:rPr lang="de-DE" sz="700" b="0" strike="noStrike" spc="-1">
                <a:solidFill>
                  <a:schemeClr val="lt1"/>
                </a:solidFill>
                <a:latin typeface="Arial"/>
                <a:ea typeface="ヒラギノ角ゴ Pro W3"/>
              </a:rPr>
              <a:t>‹Nr.›</a:t>
            </a:fld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3"/>
          <a:stretch/>
        </p:blipFill>
        <p:spPr>
          <a:xfrm>
            <a:off x="8244000" y="4896000"/>
            <a:ext cx="643320" cy="179640"/>
          </a:xfrm>
          <a:prstGeom prst="rect">
            <a:avLst/>
          </a:prstGeom>
          <a:ln w="0">
            <a:noFill/>
          </a:ln>
        </p:spPr>
      </p:pic>
      <p:sp>
        <p:nvSpPr>
          <p:cNvPr id="3" name="Rechteck 3"/>
          <p:cNvSpPr/>
          <p:nvPr/>
        </p:nvSpPr>
        <p:spPr>
          <a:xfrm>
            <a:off x="0" y="2727360"/>
            <a:ext cx="9137880" cy="241020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4" name="Rechteck 4"/>
          <p:cNvSpPr/>
          <p:nvPr/>
        </p:nvSpPr>
        <p:spPr>
          <a:xfrm>
            <a:off x="530280" y="1638360"/>
            <a:ext cx="8607600" cy="14972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pic>
        <p:nvPicPr>
          <p:cNvPr id="5" name="Bild 7"/>
          <p:cNvPicPr/>
          <p:nvPr/>
        </p:nvPicPr>
        <p:blipFill>
          <a:blip r:embed="rId4"/>
          <a:stretch/>
        </p:blipFill>
        <p:spPr>
          <a:xfrm>
            <a:off x="7020000" y="320760"/>
            <a:ext cx="1657440" cy="5734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4"/>
          <p:cNvSpPr/>
          <p:nvPr/>
        </p:nvSpPr>
        <p:spPr>
          <a:xfrm>
            <a:off x="530280" y="4851360"/>
            <a:ext cx="8607600" cy="2858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19" name="Textfeld 7"/>
          <p:cNvSpPr/>
          <p:nvPr/>
        </p:nvSpPr>
        <p:spPr>
          <a:xfrm>
            <a:off x="596880" y="4903920"/>
            <a:ext cx="971640" cy="17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spAutoFit/>
          </a:bodyPr>
          <a:lstStyle/>
          <a:p>
            <a:pPr>
              <a:lnSpc>
                <a:spcPct val="100000"/>
              </a:lnSpc>
            </a:pPr>
            <a:fld id="{01BB82D2-EECA-428E-BD25-E9D48D7E7D22}" type="slidenum">
              <a:rPr lang="de-DE" sz="700" b="0" strike="noStrike" spc="-1">
                <a:solidFill>
                  <a:schemeClr val="lt1"/>
                </a:solidFill>
                <a:latin typeface="Arial"/>
                <a:ea typeface="ヒラギノ角ゴ Pro W3"/>
              </a:rPr>
              <a:t>‹Nr.›</a:t>
            </a:fld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Bild 6" descr="Twincore-w.gif"/>
          <p:cNvPicPr/>
          <p:nvPr/>
        </p:nvPicPr>
        <p:blipFill>
          <a:blip r:embed="rId3"/>
          <a:stretch/>
        </p:blipFill>
        <p:spPr>
          <a:xfrm>
            <a:off x="8244000" y="4896000"/>
            <a:ext cx="643320" cy="179640"/>
          </a:xfrm>
          <a:prstGeom prst="rect">
            <a:avLst/>
          </a:prstGeom>
          <a:ln w="0">
            <a:noFill/>
          </a:ln>
        </p:spPr>
      </p:pic>
      <p:sp>
        <p:nvSpPr>
          <p:cNvPr id="21" name="Rechteck 4"/>
          <p:cNvSpPr/>
          <p:nvPr/>
        </p:nvSpPr>
        <p:spPr>
          <a:xfrm>
            <a:off x="0" y="2727360"/>
            <a:ext cx="9137880" cy="241020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22" name="Rechteck 5"/>
          <p:cNvSpPr/>
          <p:nvPr/>
        </p:nvSpPr>
        <p:spPr>
          <a:xfrm>
            <a:off x="530280" y="1638360"/>
            <a:ext cx="8607600" cy="14972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pic>
        <p:nvPicPr>
          <p:cNvPr id="23" name="Bild 7"/>
          <p:cNvPicPr/>
          <p:nvPr/>
        </p:nvPicPr>
        <p:blipFill>
          <a:blip r:embed="rId4"/>
          <a:stretch/>
        </p:blipFill>
        <p:spPr>
          <a:xfrm>
            <a:off x="7020000" y="320760"/>
            <a:ext cx="1657440" cy="5734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4"/>
          <p:cNvSpPr/>
          <p:nvPr/>
        </p:nvSpPr>
        <p:spPr>
          <a:xfrm>
            <a:off x="530280" y="4851360"/>
            <a:ext cx="8607600" cy="2858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29" name="Textfeld 7"/>
          <p:cNvSpPr/>
          <p:nvPr/>
        </p:nvSpPr>
        <p:spPr>
          <a:xfrm>
            <a:off x="596880" y="4903920"/>
            <a:ext cx="971640" cy="17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spAutoFit/>
          </a:bodyPr>
          <a:lstStyle/>
          <a:p>
            <a:pPr>
              <a:lnSpc>
                <a:spcPct val="100000"/>
              </a:lnSpc>
            </a:pPr>
            <a:fld id="{BD35943D-799C-43CA-989B-CB4EF6D626A4}" type="slidenum">
              <a:rPr lang="de-DE" sz="700" b="0" strike="noStrike" spc="-1">
                <a:solidFill>
                  <a:schemeClr val="lt1"/>
                </a:solidFill>
                <a:latin typeface="Arial"/>
                <a:ea typeface="ヒラギノ角ゴ Pro W3"/>
              </a:rPr>
              <a:t>‹Nr.›</a:t>
            </a:fld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Bild 6" descr="Twincore-w.gif"/>
          <p:cNvPicPr/>
          <p:nvPr/>
        </p:nvPicPr>
        <p:blipFill>
          <a:blip r:embed="rId3"/>
          <a:stretch/>
        </p:blipFill>
        <p:spPr>
          <a:xfrm>
            <a:off x="8244000" y="4896000"/>
            <a:ext cx="643320" cy="179640"/>
          </a:xfrm>
          <a:prstGeom prst="rect">
            <a:avLst/>
          </a:prstGeom>
          <a:ln w="0">
            <a:noFill/>
          </a:ln>
        </p:spPr>
      </p:pic>
      <p:sp>
        <p:nvSpPr>
          <p:cNvPr id="31" name="Rechteck 4"/>
          <p:cNvSpPr/>
          <p:nvPr/>
        </p:nvSpPr>
        <p:spPr>
          <a:xfrm>
            <a:off x="0" y="2727360"/>
            <a:ext cx="9137880" cy="241020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32" name="Rechteck 5"/>
          <p:cNvSpPr/>
          <p:nvPr/>
        </p:nvSpPr>
        <p:spPr>
          <a:xfrm>
            <a:off x="530280" y="1638360"/>
            <a:ext cx="8607600" cy="14972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pic>
        <p:nvPicPr>
          <p:cNvPr id="33" name="Bild 7"/>
          <p:cNvPicPr/>
          <p:nvPr/>
        </p:nvPicPr>
        <p:blipFill>
          <a:blip r:embed="rId4"/>
          <a:stretch/>
        </p:blipFill>
        <p:spPr>
          <a:xfrm>
            <a:off x="7020000" y="320760"/>
            <a:ext cx="1657440" cy="57348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4"/>
          <p:cNvSpPr/>
          <p:nvPr/>
        </p:nvSpPr>
        <p:spPr>
          <a:xfrm>
            <a:off x="530280" y="4851360"/>
            <a:ext cx="8607600" cy="2858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chemeClr val="dk1"/>
              </a:solidFill>
              <a:latin typeface="Arial"/>
              <a:ea typeface="ヒラギノ角ゴ Pro W3"/>
            </a:endParaRPr>
          </a:p>
        </p:txBody>
      </p:sp>
      <p:sp>
        <p:nvSpPr>
          <p:cNvPr id="39" name="Textfeld 7"/>
          <p:cNvSpPr/>
          <p:nvPr/>
        </p:nvSpPr>
        <p:spPr>
          <a:xfrm>
            <a:off x="596880" y="4903920"/>
            <a:ext cx="971640" cy="17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spAutoFit/>
          </a:bodyPr>
          <a:lstStyle/>
          <a:p>
            <a:pPr>
              <a:lnSpc>
                <a:spcPct val="100000"/>
              </a:lnSpc>
            </a:pPr>
            <a:fld id="{630FD2B4-2AEE-4543-86C9-0D9710482EBA}" type="slidenum">
              <a:rPr lang="de-DE" sz="700" b="0" strike="noStrike" spc="-1">
                <a:solidFill>
                  <a:schemeClr val="lt1"/>
                </a:solidFill>
                <a:latin typeface="Arial"/>
                <a:ea typeface="ヒラギノ角ゴ Pro W3"/>
              </a:rPr>
              <a:t>‹Nr.›</a:t>
            </a:fld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Bild 6" descr="Twincore-w.gif"/>
          <p:cNvPicPr/>
          <p:nvPr/>
        </p:nvPicPr>
        <p:blipFill>
          <a:blip r:embed="rId3"/>
          <a:stretch/>
        </p:blipFill>
        <p:spPr>
          <a:xfrm>
            <a:off x="8244000" y="4896000"/>
            <a:ext cx="643320" cy="1796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3480" cy="297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50"/>
          <p:cNvPicPr/>
          <p:nvPr/>
        </p:nvPicPr>
        <p:blipFill>
          <a:blip r:embed="rId3"/>
          <a:stretch/>
        </p:blipFill>
        <p:spPr>
          <a:xfrm>
            <a:off x="0" y="2743200"/>
            <a:ext cx="9138240" cy="2394720"/>
          </a:xfrm>
          <a:prstGeom prst="rect">
            <a:avLst/>
          </a:prstGeom>
          <a:ln w="0">
            <a:noFill/>
          </a:ln>
        </p:spPr>
      </p:pic>
      <p:sp>
        <p:nvSpPr>
          <p:cNvPr id="52" name="Rechteck 7"/>
          <p:cNvSpPr/>
          <p:nvPr/>
        </p:nvSpPr>
        <p:spPr>
          <a:xfrm>
            <a:off x="531000" y="1600200"/>
            <a:ext cx="8607600" cy="149724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640" tIns="35640" rIns="71640" bIns="35640" anchor="t">
            <a:noAutofit/>
          </a:bodyPr>
          <a:lstStyle/>
          <a:p>
            <a:pPr>
              <a:lnSpc>
                <a:spcPct val="100000"/>
              </a:lnSpc>
            </a:pPr>
            <a:endParaRPr lang="de-DE" sz="2400" b="0" strike="noStrike" spc="-1">
              <a:solidFill>
                <a:srgbClr val="FFFFFF"/>
              </a:solidFill>
              <a:latin typeface="Arial"/>
              <a:ea typeface="ヒラギノ角ゴ Pro W3"/>
            </a:endParaRPr>
          </a:p>
        </p:txBody>
      </p:sp>
      <p:pic>
        <p:nvPicPr>
          <p:cNvPr id="53" name="Grafik 52"/>
          <p:cNvPicPr/>
          <p:nvPr/>
        </p:nvPicPr>
        <p:blipFill>
          <a:blip r:embed="rId4"/>
          <a:stretch/>
        </p:blipFill>
        <p:spPr>
          <a:xfrm>
            <a:off x="6744960" y="3200400"/>
            <a:ext cx="564480" cy="566640"/>
          </a:xfrm>
          <a:prstGeom prst="rect">
            <a:avLst/>
          </a:prstGeom>
          <a:ln w="0">
            <a:noFill/>
          </a:ln>
        </p:spPr>
      </p:pic>
      <p:pic>
        <p:nvPicPr>
          <p:cNvPr id="54" name="Grafik 53"/>
          <p:cNvPicPr/>
          <p:nvPr/>
        </p:nvPicPr>
        <p:blipFill>
          <a:blip r:embed="rId5"/>
          <a:stretch/>
        </p:blipFill>
        <p:spPr>
          <a:xfrm>
            <a:off x="7315200" y="3299400"/>
            <a:ext cx="1137600" cy="809640"/>
          </a:xfrm>
          <a:prstGeom prst="rect">
            <a:avLst/>
          </a:prstGeom>
          <a:ln w="0">
            <a:noFill/>
          </a:ln>
        </p:spPr>
      </p:pic>
      <p:pic>
        <p:nvPicPr>
          <p:cNvPr id="55" name="Grafik 54"/>
          <p:cNvPicPr/>
          <p:nvPr/>
        </p:nvPicPr>
        <p:blipFill>
          <a:blip r:embed="rId6"/>
          <a:stretch/>
        </p:blipFill>
        <p:spPr>
          <a:xfrm>
            <a:off x="5486400" y="3657600"/>
            <a:ext cx="1023120" cy="102312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3"/>
          <p:cNvSpPr/>
          <p:nvPr/>
        </p:nvSpPr>
        <p:spPr>
          <a:xfrm>
            <a:off x="668880" y="2533680"/>
            <a:ext cx="7555320" cy="56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 defTabSz="777960">
              <a:lnSpc>
                <a:spcPct val="110000"/>
              </a:lnSpc>
              <a:spcBef>
                <a:spcPts val="181"/>
              </a:spcBef>
              <a:tabLst>
                <a:tab pos="0" algn="l"/>
              </a:tabLst>
            </a:pPr>
            <a:r>
              <a:rPr lang="de-DE" sz="900" b="0" strike="noStrike" spc="-1" dirty="0">
                <a:solidFill>
                  <a:schemeClr val="lt1"/>
                </a:solidFill>
                <a:latin typeface="Arial"/>
                <a:ea typeface="ヒラギノ角ゴ Pro W3"/>
              </a:rPr>
              <a:t>Sergej Ruff</a:t>
            </a:r>
            <a:endParaRPr lang="en-US" sz="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777960">
              <a:lnSpc>
                <a:spcPct val="110000"/>
              </a:lnSpc>
              <a:spcBef>
                <a:spcPts val="181"/>
              </a:spcBef>
              <a:tabLst>
                <a:tab pos="0" algn="l"/>
              </a:tabLst>
            </a:pPr>
            <a:r>
              <a:rPr lang="de-DE" sz="900" b="0" strike="noStrike" spc="-1" dirty="0" err="1">
                <a:solidFill>
                  <a:schemeClr val="lt1"/>
                </a:solidFill>
                <a:latin typeface="Arial"/>
                <a:ea typeface="ヒラギノ角ゴ Pro W3"/>
              </a:rPr>
              <a:t>Twincore</a:t>
            </a:r>
            <a:r>
              <a:rPr lang="de-DE" sz="900" b="0" strike="noStrike" spc="-1" dirty="0">
                <a:solidFill>
                  <a:schemeClr val="lt1"/>
                </a:solidFill>
                <a:latin typeface="Arial"/>
                <a:ea typeface="ヒラギノ角ゴ Pro W3"/>
              </a:rPr>
              <a:t> - RG </a:t>
            </a:r>
            <a:r>
              <a:rPr lang="de-DE" sz="900" b="0" strike="noStrike" spc="-1" dirty="0" err="1">
                <a:solidFill>
                  <a:schemeClr val="lt1"/>
                </a:solidFill>
                <a:latin typeface="Arial"/>
                <a:ea typeface="ヒラギノ角ゴ Pro W3"/>
              </a:rPr>
              <a:t>Computational</a:t>
            </a:r>
            <a:r>
              <a:rPr lang="de-DE" sz="900" b="0" strike="noStrike" spc="-1" dirty="0">
                <a:solidFill>
                  <a:schemeClr val="lt1"/>
                </a:solidFill>
                <a:latin typeface="Arial"/>
                <a:ea typeface="ヒラギノ角ゴ Pro W3"/>
              </a:rPr>
              <a:t> </a:t>
            </a:r>
            <a:r>
              <a:rPr lang="de-DE" sz="900" b="0" strike="noStrike" spc="-1" dirty="0" err="1">
                <a:solidFill>
                  <a:schemeClr val="lt1"/>
                </a:solidFill>
                <a:latin typeface="Arial"/>
                <a:ea typeface="ヒラギノ角ゴ Pro W3"/>
              </a:rPr>
              <a:t>Virology</a:t>
            </a:r>
            <a:endParaRPr lang="en-US" sz="900" b="0" strike="noStrike" spc="-1" dirty="0">
              <a:solidFill>
                <a:srgbClr val="000000"/>
              </a:solidFill>
              <a:latin typeface="Arial"/>
            </a:endParaRPr>
          </a:p>
          <a:p>
            <a:pPr defTabSz="777960">
              <a:lnSpc>
                <a:spcPct val="110000"/>
              </a:lnSpc>
              <a:spcBef>
                <a:spcPts val="181"/>
              </a:spcBef>
              <a:tabLst>
                <a:tab pos="0" algn="l"/>
              </a:tabLst>
            </a:pPr>
            <a:r>
              <a:rPr lang="de-DE" sz="900" b="0" strike="noStrike" spc="-1" dirty="0" smtClean="0">
                <a:solidFill>
                  <a:schemeClr val="lt1"/>
                </a:solidFill>
                <a:latin typeface="Arial"/>
                <a:ea typeface="ヒラギノ角ゴ Pro W3"/>
              </a:rPr>
              <a:t> 22 August </a:t>
            </a:r>
            <a:r>
              <a:rPr lang="de-DE" sz="900" b="0" strike="noStrike" spc="-1" dirty="0">
                <a:solidFill>
                  <a:schemeClr val="lt1"/>
                </a:solidFill>
                <a:latin typeface="Arial"/>
                <a:ea typeface="ヒラギノ角ゴ Pro W3"/>
              </a:rPr>
              <a:t>2024</a:t>
            </a:r>
            <a:endParaRPr lang="en-U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685800" y="1600200"/>
            <a:ext cx="84528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ヒラギノ角ゴ Pro W3"/>
              </a:rPr>
              <a:t>Characterization of the virome after liver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ヒラギノ角ゴ Pro W3"/>
              </a:rPr>
              <a:t>transplantation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343400" y="2514600"/>
            <a:ext cx="4795200" cy="45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Taubert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smtClean="0">
                <a:solidFill>
                  <a:srgbClr val="666666"/>
                </a:solidFill>
                <a:latin typeface="Arial"/>
              </a:rPr>
              <a:t> Large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</a:rPr>
              <a:t> DNA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</a:rPr>
              <a:t>viruses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0" y="289468"/>
            <a:ext cx="6734640" cy="44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Taubert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smtClean="0">
                <a:solidFill>
                  <a:srgbClr val="666666"/>
                </a:solidFill>
                <a:latin typeface="Arial"/>
              </a:rPr>
              <a:t> RNA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</a:rPr>
              <a:t>viruses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81" y="108568"/>
            <a:ext cx="6921191" cy="46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: </a:t>
            </a:r>
            <a:r>
              <a:rPr lang="de-DE" dirty="0" err="1" smtClean="0"/>
              <a:t>Mammal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07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Classified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vs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unclassified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Existing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Hittable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1" y="330596"/>
            <a:ext cx="5598826" cy="436476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73204" y="1849590"/>
            <a:ext cx="2966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Viral Family </a:t>
            </a:r>
            <a:r>
              <a:rPr lang="de-DE" sz="1600" dirty="0" err="1" smtClean="0"/>
              <a:t>extracted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endParaRPr lang="de-DE" sz="1600" dirty="0" smtClean="0"/>
          </a:p>
          <a:p>
            <a:r>
              <a:rPr lang="de-DE" sz="1600" dirty="0" err="1" smtClean="0"/>
              <a:t>ViralRefSeq_taxonomy</a:t>
            </a:r>
            <a:r>
              <a:rPr lang="de-DE" sz="1600" dirty="0" smtClean="0"/>
              <a:t> </a:t>
            </a:r>
            <a:r>
              <a:rPr lang="de-DE" sz="1600" dirty="0" err="1" smtClean="0"/>
              <a:t>column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- </a:t>
            </a:r>
            <a:r>
              <a:rPr lang="de-DE" sz="1600" dirty="0" err="1" smtClean="0"/>
              <a:t>Existing</a:t>
            </a:r>
            <a:r>
              <a:rPr lang="de-DE" sz="1600" dirty="0" smtClean="0"/>
              <a:t> </a:t>
            </a:r>
            <a:r>
              <a:rPr lang="de-DE" sz="1600" dirty="0" err="1" smtClean="0"/>
              <a:t>Hittable</a:t>
            </a:r>
            <a:r>
              <a:rPr lang="de-DE" sz="1600" dirty="0" smtClean="0"/>
              <a:t> after </a:t>
            </a:r>
            <a:r>
              <a:rPr lang="de-DE" sz="1600" dirty="0" err="1" smtClean="0"/>
              <a:t>filtering</a:t>
            </a:r>
            <a:r>
              <a:rPr lang="de-DE" sz="1600" dirty="0" smtClean="0"/>
              <a:t>: 3980 </a:t>
            </a:r>
            <a:r>
              <a:rPr lang="de-DE" sz="1600" dirty="0" err="1" smtClean="0"/>
              <a:t>observations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1666 </a:t>
            </a:r>
            <a:r>
              <a:rPr lang="de-DE" sz="1600" dirty="0" err="1" smtClean="0"/>
              <a:t>unique</a:t>
            </a:r>
            <a:r>
              <a:rPr lang="de-DE" sz="1600" dirty="0" smtClean="0"/>
              <a:t> SRA IDs.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420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– E-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values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89" y="0"/>
            <a:ext cx="3932665" cy="511246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82498" y="1300976"/>
            <a:ext cx="3315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Viral </a:t>
            </a:r>
            <a:r>
              <a:rPr lang="de-DE" sz="1600" dirty="0" err="1" smtClean="0"/>
              <a:t>reference</a:t>
            </a:r>
            <a:r>
              <a:rPr lang="de-DE" sz="1600" dirty="0" smtClean="0"/>
              <a:t> E-</a:t>
            </a:r>
            <a:r>
              <a:rPr lang="de-DE" sz="1600" dirty="0" err="1" smtClean="0"/>
              <a:t>values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endParaRPr lang="de-DE" sz="1600" dirty="0" smtClean="0"/>
          </a:p>
          <a:p>
            <a:r>
              <a:rPr lang="de-DE" sz="1600" dirty="0" err="1"/>
              <a:t>e</a:t>
            </a:r>
            <a:r>
              <a:rPr lang="de-DE" sz="1600" dirty="0" err="1" smtClean="0"/>
              <a:t>ach</a:t>
            </a:r>
            <a:r>
              <a:rPr lang="de-DE" sz="1600" dirty="0" smtClean="0"/>
              <a:t> viral </a:t>
            </a:r>
            <a:r>
              <a:rPr lang="de-DE" sz="1600" dirty="0" err="1" smtClean="0"/>
              <a:t>groups</a:t>
            </a:r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Cutoff</a:t>
            </a:r>
            <a:r>
              <a:rPr lang="de-DE" sz="1600" dirty="0" smtClean="0"/>
              <a:t>: 1e-5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72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smtClean="0">
                <a:solidFill>
                  <a:srgbClr val="666666"/>
                </a:solidFill>
                <a:ea typeface="Arial"/>
              </a:rPr>
              <a:t> Distribution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of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groups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across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queries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69" y="22581"/>
            <a:ext cx="3880624" cy="504481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73204" y="1397620"/>
            <a:ext cx="3494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 </a:t>
            </a:r>
            <a:r>
              <a:rPr lang="de-DE" sz="1600" dirty="0" err="1" smtClean="0"/>
              <a:t>Filtered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significant</a:t>
            </a:r>
            <a:r>
              <a:rPr lang="de-DE" sz="1600" dirty="0" smtClean="0"/>
              <a:t> </a:t>
            </a:r>
            <a:r>
              <a:rPr lang="de-DE" sz="1600" dirty="0" err="1" smtClean="0"/>
              <a:t>observations</a:t>
            </a:r>
            <a:r>
              <a:rPr lang="de-DE" sz="1600" dirty="0" smtClean="0"/>
              <a:t> (E-</a:t>
            </a:r>
            <a:r>
              <a:rPr lang="de-DE" sz="1600" dirty="0" err="1" smtClean="0"/>
              <a:t>value</a:t>
            </a:r>
            <a:r>
              <a:rPr lang="de-DE" sz="1600" dirty="0" smtClean="0"/>
              <a:t> &lt; 1e-5)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665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classified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vs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unclassified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5" y="240507"/>
            <a:ext cx="5628563" cy="438794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60195" y="1390185"/>
            <a:ext cx="296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Viral Family </a:t>
            </a:r>
            <a:r>
              <a:rPr lang="de-DE" sz="1600" dirty="0" err="1" smtClean="0"/>
              <a:t>extracted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endParaRPr lang="de-DE" sz="1600" dirty="0" smtClean="0"/>
          </a:p>
          <a:p>
            <a:r>
              <a:rPr lang="de-DE" sz="1600" dirty="0" err="1" smtClean="0"/>
              <a:t>ViralRefSeq_taxonomy</a:t>
            </a:r>
            <a:r>
              <a:rPr lang="de-DE" sz="1600" dirty="0" smtClean="0"/>
              <a:t> </a:t>
            </a:r>
            <a:r>
              <a:rPr lang="de-DE" sz="1600" dirty="0" err="1" smtClean="0"/>
              <a:t>column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smtClean="0"/>
              <a:t>- 5310 </a:t>
            </a:r>
            <a:r>
              <a:rPr lang="de-DE" sz="1600" dirty="0" err="1" smtClean="0"/>
              <a:t>observations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274 </a:t>
            </a:r>
            <a:r>
              <a:rPr lang="de-DE" sz="1600" dirty="0" err="1" smtClean="0"/>
              <a:t>unique</a:t>
            </a:r>
            <a:r>
              <a:rPr lang="de-DE" sz="1600" dirty="0" smtClean="0"/>
              <a:t> SRA IDs.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911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endParaRPr lang="de-DE" spc="-1" dirty="0" smtClean="0">
              <a:solidFill>
                <a:srgbClr val="666666"/>
              </a:solidFill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5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6280" cy="30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de-DE" sz="1800" b="0" strike="noStrike" spc="-1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30280" y="1143000"/>
            <a:ext cx="7766280" cy="23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108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</a:pP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lang="en-US" sz="800" b="1" strike="noStrike" spc="-1" dirty="0" smtClean="0">
                <a:solidFill>
                  <a:srgbClr val="000000"/>
                </a:solidFill>
                <a:latin typeface="Arial"/>
              </a:rPr>
              <a:t>Material </a:t>
            </a:r>
            <a:r>
              <a:rPr lang="en-US" sz="800" b="1" strike="noStrike" spc="-1" dirty="0">
                <a:solidFill>
                  <a:srgbClr val="000000"/>
                </a:solidFill>
                <a:latin typeface="Arial"/>
              </a:rPr>
              <a:t>used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00" spc="-1" dirty="0" err="1" smtClean="0">
                <a:solidFill>
                  <a:srgbClr val="000000"/>
                </a:solidFill>
                <a:latin typeface="Arial"/>
              </a:rPr>
              <a:t>Taubert</a:t>
            </a:r>
            <a:r>
              <a:rPr lang="en-US" sz="800" spc="-1" dirty="0" smtClean="0">
                <a:solidFill>
                  <a:srgbClr val="000000"/>
                </a:solidFill>
                <a:latin typeface="Arial"/>
              </a:rPr>
              <a:t> Data</a:t>
            </a: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00" b="0" strike="noStrike" spc="-1" dirty="0" smtClean="0">
                <a:solidFill>
                  <a:srgbClr val="000000"/>
                </a:solidFill>
                <a:latin typeface="Arial"/>
              </a:rPr>
              <a:t>Mammal Data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lang="en-US" sz="800" b="1" strike="noStrike" spc="-1" dirty="0">
                <a:solidFill>
                  <a:srgbClr val="000000"/>
                </a:solidFill>
                <a:latin typeface="Arial"/>
              </a:rPr>
              <a:t>Results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00" b="0" strike="noStrike" spc="-1" dirty="0">
                <a:solidFill>
                  <a:srgbClr val="000000"/>
                </a:solidFill>
                <a:latin typeface="Arial"/>
              </a:rPr>
              <a:t>SRA Data</a:t>
            </a: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00" b="0" strike="noStrike" spc="-1" dirty="0" err="1">
                <a:solidFill>
                  <a:srgbClr val="000000"/>
                </a:solidFill>
                <a:latin typeface="Arial"/>
              </a:rPr>
              <a:t>Taubert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800" b="0" strike="noStrike" spc="-1" dirty="0" err="1">
                <a:solidFill>
                  <a:srgbClr val="000000"/>
                </a:solidFill>
                <a:latin typeface="Arial"/>
              </a:rPr>
              <a:t>Virusparies</a:t>
            </a:r>
            <a:r>
              <a:rPr lang="en-US" sz="800" b="0" strike="noStrike" spc="-1" dirty="0">
                <a:solidFill>
                  <a:srgbClr val="000000"/>
                </a:solidFill>
                <a:latin typeface="Arial"/>
              </a:rPr>
              <a:t> Package</a:t>
            </a:r>
          </a:p>
          <a:p>
            <a:pPr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r>
              <a:rPr lang="en-US" sz="800" b="1" strike="noStrike" spc="-1" dirty="0">
                <a:solidFill>
                  <a:srgbClr val="000000"/>
                </a:solidFill>
                <a:latin typeface="Arial"/>
              </a:rPr>
              <a:t>    4.        </a:t>
            </a:r>
            <a:r>
              <a:rPr lang="en-US" sz="800" b="1" strike="noStrike" spc="-1" dirty="0" err="1" smtClean="0">
                <a:solidFill>
                  <a:srgbClr val="000000"/>
                </a:solidFill>
                <a:latin typeface="Arial"/>
              </a:rPr>
              <a:t>Concluson</a:t>
            </a:r>
            <a:r>
              <a:rPr lang="en-US" sz="80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800" b="1" strike="noStrike" spc="-1" dirty="0">
                <a:solidFill>
                  <a:srgbClr val="000000"/>
                </a:solidFill>
                <a:latin typeface="Arial"/>
              </a:rPr>
              <a:t>and Outlook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Arial"/>
              </a:rPr>
              <a:t>Taubert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Arial"/>
              </a:rPr>
              <a:t> Data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1600200" y="3200400"/>
            <a:ext cx="639864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i="1" spc="-1" dirty="0" smtClean="0">
                <a:solidFill>
                  <a:srgbClr val="069A2E"/>
                </a:solidFill>
                <a:latin typeface="Arial"/>
              </a:rPr>
              <a:t>Local files from AG </a:t>
            </a:r>
            <a:r>
              <a:rPr lang="en-US" sz="2400" b="1" i="1" spc="-1" dirty="0" err="1" smtClean="0">
                <a:solidFill>
                  <a:srgbClr val="069A2E"/>
                </a:solidFill>
                <a:latin typeface="Arial"/>
              </a:rPr>
              <a:t>Taubert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6"/>
          <p:cNvSpPr/>
          <p:nvPr/>
        </p:nvSpPr>
        <p:spPr>
          <a:xfrm>
            <a:off x="686160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Material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used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Taubert </a:t>
            </a:r>
            <a:r>
              <a:rPr lang="de-DE" spc="-1" dirty="0">
                <a:solidFill>
                  <a:srgbClr val="666666"/>
                </a:solidFill>
                <a:ea typeface="Arial"/>
              </a:rPr>
              <a:t>Data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0" y="1083026"/>
            <a:ext cx="5342671" cy="312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5680" cy="62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Mammal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Arial"/>
              </a:rPr>
              <a:t> Data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1600200" y="3200400"/>
            <a:ext cx="6398640" cy="91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i="1" spc="-1" dirty="0">
                <a:solidFill>
                  <a:srgbClr val="069A2E"/>
                </a:solidFill>
              </a:rPr>
              <a:t>SRA IDs </a:t>
            </a:r>
            <a:r>
              <a:rPr lang="en-US" sz="2400" b="1" i="1" spc="-1" dirty="0" smtClean="0">
                <a:solidFill>
                  <a:srgbClr val="069A2E"/>
                </a:solidFill>
              </a:rPr>
              <a:t>re-examined </a:t>
            </a:r>
            <a:r>
              <a:rPr lang="en-US" sz="2400" b="1" i="1" spc="-1" dirty="0">
                <a:solidFill>
                  <a:srgbClr val="069A2E"/>
                </a:solidFill>
              </a:rPr>
              <a:t>from </a:t>
            </a:r>
            <a:r>
              <a:rPr lang="en-US" sz="2400" b="1" i="1" spc="-1" dirty="0" smtClean="0">
                <a:solidFill>
                  <a:srgbClr val="069A2E"/>
                </a:solidFill>
              </a:rPr>
              <a:t>existing Hittable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9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686160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Material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used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Mammal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Data –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overview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of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existing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 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hittable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86160" y="1241502"/>
            <a:ext cx="338031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Existing</a:t>
            </a:r>
            <a:r>
              <a:rPr lang="de-DE" b="1" dirty="0" smtClean="0"/>
              <a:t> </a:t>
            </a:r>
            <a:r>
              <a:rPr lang="de-DE" b="1" dirty="0" err="1" smtClean="0"/>
              <a:t>Hittable</a:t>
            </a:r>
            <a:r>
              <a:rPr lang="de-DE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34.337 </a:t>
            </a:r>
            <a:r>
              <a:rPr lang="de-DE" sz="1600" dirty="0" err="1" smtClean="0"/>
              <a:t>unique</a:t>
            </a:r>
            <a:r>
              <a:rPr lang="de-DE" sz="1600" dirty="0" smtClean="0"/>
              <a:t> SRA </a:t>
            </a:r>
            <a:r>
              <a:rPr lang="de-DE" sz="1600" dirty="0" err="1" smtClean="0"/>
              <a:t>Ids</a:t>
            </a:r>
            <a:endParaRPr lang="de-DE" sz="1600" dirty="0" smtClean="0"/>
          </a:p>
          <a:p>
            <a:endParaRPr lang="de-DE" dirty="0" smtClean="0"/>
          </a:p>
          <a:p>
            <a:r>
              <a:rPr lang="de-DE" b="1" dirty="0" err="1" smtClean="0"/>
              <a:t>Filtered</a:t>
            </a:r>
            <a:r>
              <a:rPr lang="de-DE" b="1" dirty="0" smtClean="0"/>
              <a:t> </a:t>
            </a:r>
            <a:r>
              <a:rPr lang="de-DE" b="1" dirty="0" err="1" smtClean="0"/>
              <a:t>based</a:t>
            </a:r>
            <a:r>
              <a:rPr lang="de-DE" b="1" dirty="0" smtClean="0"/>
              <a:t> on:</a:t>
            </a:r>
          </a:p>
          <a:p>
            <a:pPr marL="342900" indent="-342900">
              <a:buFont typeface="+mj-lt"/>
              <a:buAutoNum type="alphaLcPeriod"/>
            </a:pPr>
            <a:r>
              <a:rPr lang="pt-BR" sz="1600" dirty="0" smtClean="0"/>
              <a:t>'num_hits</a:t>
            </a:r>
            <a:r>
              <a:rPr lang="pt-BR" sz="1600" dirty="0"/>
              <a:t>' &gt; </a:t>
            </a:r>
            <a:r>
              <a:rPr lang="pt-BR" sz="1600" dirty="0" smtClean="0"/>
              <a:t>4</a:t>
            </a:r>
          </a:p>
          <a:p>
            <a:pPr marL="342900" indent="-342900">
              <a:buFont typeface="+mj-lt"/>
              <a:buAutoNum type="alphaLcPeriod"/>
            </a:pPr>
            <a:r>
              <a:rPr lang="pt-BR" sz="1600" dirty="0" smtClean="0"/>
              <a:t>'ViralRefSeq_E</a:t>
            </a:r>
            <a:r>
              <a:rPr lang="pt-BR" sz="1600" dirty="0"/>
              <a:t>' &lt; </a:t>
            </a:r>
            <a:r>
              <a:rPr lang="pt-BR" sz="1600" dirty="0" smtClean="0"/>
              <a:t>1e-5</a:t>
            </a:r>
          </a:p>
          <a:p>
            <a:pPr marL="342900" indent="-342900">
              <a:buFont typeface="+mj-lt"/>
              <a:buAutoNum type="alphaLcPeriod"/>
            </a:pPr>
            <a:r>
              <a:rPr lang="pt-BR" sz="1600" dirty="0" smtClean="0"/>
              <a:t>'ViralRefSeq_ident</a:t>
            </a:r>
            <a:r>
              <a:rPr lang="pt-BR" sz="1600" dirty="0"/>
              <a:t>' &lt; 90</a:t>
            </a:r>
            <a:r>
              <a:rPr lang="pt-BR" dirty="0"/>
              <a:t/>
            </a:r>
            <a:br>
              <a:rPr lang="pt-BR" dirty="0"/>
            </a:br>
            <a:endParaRPr lang="pt-BR" dirty="0" smtClean="0">
              <a:effectLst/>
            </a:endParaRP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" y="874748"/>
            <a:ext cx="4495581" cy="393363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174166" y="1115122"/>
            <a:ext cx="35832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Selected </a:t>
            </a:r>
            <a:r>
              <a:rPr lang="de-DE" b="1" dirty="0" err="1"/>
              <a:t>p</a:t>
            </a:r>
            <a:r>
              <a:rPr lang="de-DE" b="1" dirty="0" err="1" smtClean="0"/>
              <a:t>rofiles</a:t>
            </a:r>
            <a:r>
              <a:rPr lang="de-DE" b="1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Flavi_RdRp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Hepe-Virga_RdRp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Nido_RdRp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Negative_Bunya-Arena_RdRp</a:t>
            </a:r>
            <a:r>
              <a:rPr lang="de-DE" sz="16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Negative_Mono-Chu_RdRp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Negative_Orthomyxo_RdRp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Nido_NiRAN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NidoAstro_RdRp</a:t>
            </a:r>
            <a:r>
              <a:rPr lang="de-DE" dirty="0"/>
              <a:t/>
            </a:r>
            <a:br>
              <a:rPr lang="de-DE" dirty="0"/>
            </a:br>
            <a:endParaRPr lang="de-DE" dirty="0" smtClean="0">
              <a:effectLst/>
            </a:endParaRPr>
          </a:p>
          <a:p>
            <a:r>
              <a:rPr lang="de-DE" dirty="0"/>
              <a:t/>
            </a:r>
            <a:br>
              <a:rPr lang="de-DE" dirty="0"/>
            </a:br>
            <a:endParaRPr lang="de-DE" dirty="0" smtClean="0">
              <a:effectLst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486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r>
              <a:rPr lang="de-DE" dirty="0" smtClean="0"/>
              <a:t>: Taubert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0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686160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Taubert - E-</a:t>
            </a:r>
            <a:r>
              <a:rPr lang="de-DE" spc="-1" dirty="0" err="1" smtClean="0">
                <a:solidFill>
                  <a:srgbClr val="666666"/>
                </a:solidFill>
                <a:ea typeface="Arial"/>
              </a:rPr>
              <a:t>values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63" y="211198"/>
            <a:ext cx="3300577" cy="453829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86160" y="1405054"/>
            <a:ext cx="3268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 err="1" smtClean="0"/>
              <a:t>Showing</a:t>
            </a:r>
            <a:r>
              <a:rPr lang="de-DE" sz="1600" dirty="0" smtClean="0"/>
              <a:t> </a:t>
            </a:r>
            <a:r>
              <a:rPr lang="de-DE" sz="1600" dirty="0" err="1" smtClean="0"/>
              <a:t>only</a:t>
            </a:r>
            <a:r>
              <a:rPr lang="de-DE" sz="1600" dirty="0" smtClean="0"/>
              <a:t> </a:t>
            </a:r>
            <a:r>
              <a:rPr lang="de-DE" sz="1600" dirty="0" err="1" smtClean="0"/>
              <a:t>Gatherer</a:t>
            </a:r>
            <a:r>
              <a:rPr lang="de-DE" sz="1600" dirty="0" smtClean="0"/>
              <a:t>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 smtClean="0"/>
              <a:t>Viral </a:t>
            </a:r>
            <a:r>
              <a:rPr lang="de-DE" sz="1600" dirty="0" err="1" smtClean="0"/>
              <a:t>reference</a:t>
            </a:r>
            <a:r>
              <a:rPr lang="de-DE" sz="1600" dirty="0" smtClean="0"/>
              <a:t> E-</a:t>
            </a:r>
            <a:r>
              <a:rPr lang="de-DE" sz="1600" dirty="0" err="1" smtClean="0"/>
              <a:t>values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each</a:t>
            </a:r>
            <a:r>
              <a:rPr lang="de-DE" sz="1600" dirty="0" smtClean="0"/>
              <a:t> </a:t>
            </a:r>
            <a:r>
              <a:rPr lang="de-DE" sz="1600" dirty="0" err="1" smtClean="0"/>
              <a:t>group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94562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6"/>
          <p:cNvSpPr/>
          <p:nvPr/>
        </p:nvSpPr>
        <p:spPr>
          <a:xfrm>
            <a:off x="173204" y="573120"/>
            <a:ext cx="776628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  <a:ea typeface="Arial"/>
              </a:rPr>
              <a:t>Results</a:t>
            </a: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  <a:ea typeface="Arial"/>
              </a:rPr>
              <a:t>: </a:t>
            </a:r>
            <a:r>
              <a:rPr lang="de-DE" spc="-1" dirty="0" smtClean="0">
                <a:solidFill>
                  <a:srgbClr val="666666"/>
                </a:solidFill>
                <a:ea typeface="Arial"/>
              </a:rPr>
              <a:t>Taubert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 smtClean="0">
                <a:solidFill>
                  <a:srgbClr val="666666"/>
                </a:solidFill>
                <a:latin typeface="Arial"/>
              </a:rPr>
              <a:t> Small DNA </a:t>
            </a:r>
            <a:r>
              <a:rPr lang="de-DE" sz="1800" b="0" strike="noStrike" spc="-1" dirty="0" err="1" smtClean="0">
                <a:solidFill>
                  <a:srgbClr val="666666"/>
                </a:solidFill>
                <a:latin typeface="Arial"/>
              </a:rPr>
              <a:t>viruses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76" y="573120"/>
            <a:ext cx="6197648" cy="41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594</Words>
  <Application>Microsoft Office PowerPoint</Application>
  <PresentationFormat>Bildschirmpräsentation (16:9)</PresentationFormat>
  <Paragraphs>115</Paragraphs>
  <Slides>17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17</vt:i4>
      </vt:variant>
    </vt:vector>
  </HeadingPairs>
  <TitlesOfParts>
    <vt:vector size="29" baseType="lpstr">
      <vt:lpstr>Arial</vt:lpstr>
      <vt:lpstr>Ariel</vt:lpstr>
      <vt:lpstr>DejaVu Sans</vt:lpstr>
      <vt:lpstr>OpenSymbol</vt:lpstr>
      <vt:lpstr>Symbol</vt:lpstr>
      <vt:lpstr>Times New Roman</vt:lpstr>
      <vt:lpstr>Wingdings</vt:lpstr>
      <vt:lpstr>ヒラギノ角ゴ Pro W3</vt:lpstr>
      <vt:lpstr>Blank Presentation</vt:lpstr>
      <vt:lpstr>Blank Presentation</vt:lpstr>
      <vt:lpstr>Blank Presentation</vt:lpstr>
      <vt:lpstr>Blank Presentation</vt:lpstr>
      <vt:lpstr>PowerPoint-Präsentation</vt:lpstr>
      <vt:lpstr>Characterzation of the virome,VirusHunterGatherer and Virusparies - Outline</vt:lpstr>
      <vt:lpstr>Taubert Data</vt:lpstr>
      <vt:lpstr>PowerPoint-Präsentation</vt:lpstr>
      <vt:lpstr>Mammal Data</vt:lpstr>
      <vt:lpstr>PowerPoint-Präsentation</vt:lpstr>
      <vt:lpstr>Results: Taubert</vt:lpstr>
      <vt:lpstr>PowerPoint-Präsentation</vt:lpstr>
      <vt:lpstr>PowerPoint-Präsentation</vt:lpstr>
      <vt:lpstr>PowerPoint-Präsentation</vt:lpstr>
      <vt:lpstr>PowerPoint-Präsentation</vt:lpstr>
      <vt:lpstr>Results: Mammal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xxx xxx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xxx xxx</dc:creator>
  <dc:description/>
  <cp:lastModifiedBy>Sergej Ruff</cp:lastModifiedBy>
  <cp:revision>179</cp:revision>
  <dcterms:created xsi:type="dcterms:W3CDTF">2009-06-17T18:39:09Z</dcterms:created>
  <dcterms:modified xsi:type="dcterms:W3CDTF">2024-08-18T12:08:32Z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(16:9)</vt:lpwstr>
  </property>
  <property fmtid="{D5CDD505-2E9C-101B-9397-08002B2CF9AE}" pid="3" name="Slides">
    <vt:r8>5</vt:r8>
  </property>
</Properties>
</file>